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5FE57-1FB5-A148-BC45-3EED408DB4D5}" type="datetimeFigureOut">
              <a:rPr lang="en-US" smtClean="0"/>
              <a:t>2013-02-15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51DD4-38BE-E049-A63B-0E4E49A1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94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</a:pPr>
            <a:r>
              <a:rPr lang="en-US">
                <a:latin typeface="Helvetica" charset="0"/>
                <a:cs typeface="Helvetica" charset="0"/>
              </a:rPr>
              <a:t>Drupal - Alfresco Data Synchronization Integration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</a:pPr>
            <a:r>
              <a:rPr lang="en-US">
                <a:latin typeface="Helvetica" charset="0"/>
                <a:cs typeface="Helvetica" charset="0"/>
              </a:rPr>
              <a:t>Drupal – Alfresco – CMIS - Apachesolr Document Search Integration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</a:pPr>
            <a:r>
              <a:rPr lang="en-US">
                <a:latin typeface="Helvetica" charset="0"/>
                <a:cs typeface="Helvetica" charset="0"/>
              </a:rPr>
              <a:t>Document Upload from Alfresco to Drupal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</a:pPr>
            <a:r>
              <a:rPr lang="en-US">
                <a:latin typeface="Helvetica" charset="0"/>
                <a:cs typeface="Helvetica" charset="0"/>
              </a:rPr>
              <a:t>Custom Workflow</a:t>
            </a:r>
          </a:p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200">
                <a:solidFill>
                  <a:srgbClr val="000000"/>
                </a:solidFill>
                <a:latin typeface="Lucida Grande" charset="0"/>
                <a:ea typeface="ヒラギノ角ゴ ProN W3" charset="0"/>
                <a:cs typeface="ヒラギノ角ゴ ProN W3" charset="0"/>
                <a:sym typeface="Lucida Grande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Lucida Grande" charset="0"/>
                <a:ea typeface="ヒラギノ角ゴ ProN W3" charset="0"/>
                <a:cs typeface="ヒラギノ角ゴ ProN W3" charset="0"/>
                <a:sym typeface="Lucida Grande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Lucida Grande" charset="0"/>
                <a:ea typeface="ヒラギノ角ゴ ProN W3" charset="0"/>
                <a:cs typeface="ヒラギノ角ゴ ProN W3" charset="0"/>
                <a:sym typeface="Lucida Grande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Lucida Grande" charset="0"/>
                <a:ea typeface="ヒラギノ角ゴ ProN W3" charset="0"/>
                <a:cs typeface="ヒラギノ角ゴ ProN W3" charset="0"/>
                <a:sym typeface="Lucida Grande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Lucida Grande" charset="0"/>
                <a:ea typeface="ヒラギノ角ゴ ProN W3" charset="0"/>
                <a:cs typeface="ヒラギノ角ゴ ProN W3" charset="0"/>
                <a:sym typeface="Lucida Grande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Lucida Grande" charset="0"/>
                <a:ea typeface="ヒラギノ角ゴ ProN W3" charset="0"/>
                <a:cs typeface="ヒラギノ角ゴ ProN W3" charset="0"/>
                <a:sym typeface="Lucida Grande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Lucida Grande" charset="0"/>
                <a:ea typeface="ヒラギノ角ゴ ProN W3" charset="0"/>
                <a:cs typeface="ヒラギノ角ゴ ProN W3" charset="0"/>
                <a:sym typeface="Lucida Grande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Lucida Grande" charset="0"/>
                <a:ea typeface="ヒラギノ角ゴ ProN W3" charset="0"/>
                <a:cs typeface="ヒラギノ角ゴ ProN W3" charset="0"/>
                <a:sym typeface="Lucida Grande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Lucida Grande" charset="0"/>
                <a:ea typeface="ヒラギノ角ゴ ProN W3" charset="0"/>
                <a:cs typeface="ヒラギノ角ゴ ProN W3" charset="0"/>
                <a:sym typeface="Lucida Grande" charset="0"/>
              </a:defRPr>
            </a:lvl9pPr>
          </a:lstStyle>
          <a:p>
            <a:pPr eaLnBrk="1" hangingPunct="1"/>
            <a:fld id="{6FA68FA4-B616-4144-8C96-C59465A9E8F5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2101-62CB-8640-B5D3-E19E188D4B78}" type="datetimeFigureOut">
              <a:rPr lang="en-US" smtClean="0"/>
              <a:t>2013-02-15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0E96-46B0-6B4E-A301-C358874D1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35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2101-62CB-8640-B5D3-E19E188D4B78}" type="datetimeFigureOut">
              <a:rPr lang="en-US" smtClean="0"/>
              <a:t>2013-02-15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0E96-46B0-6B4E-A301-C358874D1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2101-62CB-8640-B5D3-E19E188D4B78}" type="datetimeFigureOut">
              <a:rPr lang="en-US" smtClean="0"/>
              <a:t>2013-02-15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0E96-46B0-6B4E-A301-C358874D1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9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2101-62CB-8640-B5D3-E19E188D4B78}" type="datetimeFigureOut">
              <a:rPr lang="en-US" smtClean="0"/>
              <a:t>2013-02-15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0E96-46B0-6B4E-A301-C358874D1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76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2101-62CB-8640-B5D3-E19E188D4B78}" type="datetimeFigureOut">
              <a:rPr lang="en-US" smtClean="0"/>
              <a:t>2013-02-15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0E96-46B0-6B4E-A301-C358874D1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9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2101-62CB-8640-B5D3-E19E188D4B78}" type="datetimeFigureOut">
              <a:rPr lang="en-US" smtClean="0"/>
              <a:t>2013-02-15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0E96-46B0-6B4E-A301-C358874D1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2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2101-62CB-8640-B5D3-E19E188D4B78}" type="datetimeFigureOut">
              <a:rPr lang="en-US" smtClean="0"/>
              <a:t>2013-02-15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0E96-46B0-6B4E-A301-C358874D1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8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2101-62CB-8640-B5D3-E19E188D4B78}" type="datetimeFigureOut">
              <a:rPr lang="en-US" smtClean="0"/>
              <a:t>2013-02-15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0E96-46B0-6B4E-A301-C358874D1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45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2101-62CB-8640-B5D3-E19E188D4B78}" type="datetimeFigureOut">
              <a:rPr lang="en-US" smtClean="0"/>
              <a:t>2013-02-15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0E96-46B0-6B4E-A301-C358874D1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4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2101-62CB-8640-B5D3-E19E188D4B78}" type="datetimeFigureOut">
              <a:rPr lang="en-US" smtClean="0"/>
              <a:t>2013-02-15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0E96-46B0-6B4E-A301-C358874D1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8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2101-62CB-8640-B5D3-E19E188D4B78}" type="datetimeFigureOut">
              <a:rPr lang="en-US" smtClean="0"/>
              <a:t>2013-02-15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0E96-46B0-6B4E-A301-C358874D1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62101-62CB-8640-B5D3-E19E188D4B78}" type="datetimeFigureOut">
              <a:rPr lang="en-US" smtClean="0"/>
              <a:t>2013-02-15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60E96-46B0-6B4E-A301-C358874D1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1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 Neue"/>
                <a:ea typeface="ヒラギノ角ゴ ProN W3" charset="0"/>
                <a:cs typeface="Helvetica Neue"/>
              </a:rPr>
              <a:t>ABOUT MERCY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457647" y="1500188"/>
            <a:ext cx="8228707" cy="4935885"/>
          </a:xfrm>
        </p:spPr>
        <p:txBody>
          <a:bodyPr rIns="92865"/>
          <a:lstStyle/>
          <a:p>
            <a:pPr marL="98223" indent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None/>
              <a:defRPr/>
            </a:pPr>
            <a:r>
              <a:rPr lang="en" sz="1700" dirty="0"/>
              <a:t>Sisters of Mercy Health System, which was formed in 1986, transitions in 2011 to one name - Mercy - across four states</a:t>
            </a:r>
          </a:p>
          <a:p>
            <a:pPr marL="98223" indent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None/>
              <a:defRPr/>
            </a:pPr>
            <a:endParaRPr lang="en" sz="700" dirty="0">
              <a:solidFill>
                <a:schemeClr val="bg2"/>
              </a:solidFill>
            </a:endParaRPr>
          </a:p>
          <a:p>
            <a:pPr marL="674167" indent="-241093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 pitchFamily="34" charset="0"/>
              <a:buChar char="•"/>
              <a:defRPr/>
            </a:pPr>
            <a:r>
              <a:rPr lang="en" sz="1400" b="1" dirty="0">
                <a:solidFill>
                  <a:schemeClr val="accent6"/>
                </a:solidFill>
              </a:rPr>
              <a:t>Hospitals:</a:t>
            </a:r>
            <a:r>
              <a:rPr lang="en" sz="1400" dirty="0">
                <a:solidFill>
                  <a:schemeClr val="accent6"/>
                </a:solidFill>
              </a:rPr>
              <a:t> 31</a:t>
            </a:r>
          </a:p>
          <a:p>
            <a:pPr marL="674167" indent="-241093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 pitchFamily="34" charset="0"/>
              <a:buChar char="•"/>
              <a:defRPr/>
            </a:pPr>
            <a:r>
              <a:rPr lang="en" sz="1400" b="1" dirty="0">
                <a:solidFill>
                  <a:schemeClr val="accent6"/>
                </a:solidFill>
              </a:rPr>
              <a:t>Outpatient Facilities:</a:t>
            </a:r>
            <a:r>
              <a:rPr lang="en" sz="1400" dirty="0">
                <a:solidFill>
                  <a:schemeClr val="accent6"/>
                </a:solidFill>
              </a:rPr>
              <a:t> nearly 300</a:t>
            </a:r>
          </a:p>
          <a:p>
            <a:pPr marL="674167" indent="-241093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 pitchFamily="34" charset="0"/>
              <a:buChar char="•"/>
              <a:defRPr/>
            </a:pPr>
            <a:r>
              <a:rPr lang="en" sz="1400" b="1" dirty="0">
                <a:solidFill>
                  <a:schemeClr val="accent6"/>
                </a:solidFill>
              </a:rPr>
              <a:t>Service Area:</a:t>
            </a:r>
            <a:r>
              <a:rPr lang="en" sz="1400" dirty="0">
                <a:solidFill>
                  <a:schemeClr val="accent6"/>
                </a:solidFill>
              </a:rPr>
              <a:t> Arkansas, Kansas, Missouri, Oklahoma</a:t>
            </a:r>
          </a:p>
          <a:p>
            <a:pPr marL="674167" indent="-241093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 pitchFamily="34" charset="0"/>
              <a:buChar char="•"/>
              <a:defRPr/>
            </a:pPr>
            <a:r>
              <a:rPr lang="en" sz="1400" b="1" dirty="0">
                <a:solidFill>
                  <a:schemeClr val="accent6"/>
                </a:solidFill>
              </a:rPr>
              <a:t>Sixth largest </a:t>
            </a:r>
            <a:r>
              <a:rPr lang="en" sz="1400" dirty="0">
                <a:solidFill>
                  <a:schemeClr val="accent6"/>
                </a:solidFill>
              </a:rPr>
              <a:t>Catholic health care system in the U.S.</a:t>
            </a:r>
          </a:p>
          <a:p>
            <a:pPr marL="674167" indent="-241093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 pitchFamily="34" charset="0"/>
              <a:buChar char="•"/>
              <a:defRPr/>
            </a:pPr>
            <a:r>
              <a:rPr lang="en" sz="1400" b="1" dirty="0">
                <a:solidFill>
                  <a:schemeClr val="accent6"/>
                </a:solidFill>
              </a:rPr>
              <a:t>Co-workers: </a:t>
            </a:r>
            <a:r>
              <a:rPr lang="en" sz="1400" dirty="0">
                <a:solidFill>
                  <a:schemeClr val="accent6"/>
                </a:solidFill>
              </a:rPr>
              <a:t>38,000</a:t>
            </a:r>
          </a:p>
          <a:p>
            <a:pPr marL="674167" indent="-241093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 pitchFamily="34" charset="0"/>
              <a:buChar char="•"/>
              <a:defRPr/>
            </a:pPr>
            <a:r>
              <a:rPr lang="en" sz="1400" b="1" dirty="0">
                <a:solidFill>
                  <a:schemeClr val="accent6"/>
                </a:solidFill>
              </a:rPr>
              <a:t>Physicians:</a:t>
            </a:r>
            <a:r>
              <a:rPr lang="en" sz="1400" dirty="0">
                <a:solidFill>
                  <a:schemeClr val="accent6"/>
                </a:solidFill>
              </a:rPr>
              <a:t> 5,200</a:t>
            </a:r>
          </a:p>
          <a:p>
            <a:pPr>
              <a:buFont typeface="Arial" pitchFamily="34" charset="0"/>
              <a:buChar char="•"/>
              <a:defRPr/>
            </a:pPr>
            <a:endParaRPr lang="en" sz="1300" dirty="0"/>
          </a:p>
          <a:p>
            <a:pPr marL="352710" indent="-241093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30952"/>
              <a:buFont typeface="Arial" pitchFamily="34" charset="0"/>
              <a:buChar char="•"/>
              <a:defRPr/>
            </a:pPr>
            <a:r>
              <a:rPr lang="en" sz="1700" dirty="0"/>
              <a:t>Named 2012 "Most Wired" health care organization by the American Hospital Association - the ninth time since 1999</a:t>
            </a:r>
          </a:p>
          <a:p>
            <a:pPr marL="352710" indent="-241093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30952"/>
              <a:buFont typeface="Arial" pitchFamily="34" charset="0"/>
              <a:buChar char="•"/>
              <a:defRPr/>
            </a:pPr>
            <a:r>
              <a:rPr lang="en" sz="1700" dirty="0"/>
              <a:t>Named top health care supply chain operation in the world, just second overall to Cardinal Health</a:t>
            </a:r>
          </a:p>
          <a:p>
            <a:pPr marL="352710" indent="-241093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30952"/>
              <a:buFont typeface="Arial" pitchFamily="34" charset="0"/>
              <a:buChar char="•"/>
              <a:defRPr/>
            </a:pPr>
            <a:r>
              <a:rPr lang="en" sz="1700" dirty="0"/>
              <a:t>$60 million data center provides fail-safe protection and power. When an EF5 tornado struck Mercy's Joplin facility in 2011, patient records electronically backed up at offsite data center were immediately available</a:t>
            </a:r>
          </a:p>
        </p:txBody>
      </p:sp>
      <p:pic>
        <p:nvPicPr>
          <p:cNvPr id="8196" name="Picture 3" descr="C:\Users\Appnovation\Desktop\angus\design\presentations\resources\mercy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537" y="185291"/>
            <a:ext cx="2471291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444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 Neue"/>
                <a:ea typeface="ヒラギノ角ゴ ProN W3" charset="0"/>
                <a:cs typeface="Helvetica Neue"/>
              </a:rPr>
              <a:t>MERCY INTRANETS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647" y="3750469"/>
            <a:ext cx="8228707" cy="2786063"/>
          </a:xfrm>
        </p:spPr>
        <p:txBody>
          <a:bodyPr rIns="92865"/>
          <a:lstStyle/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en-US" sz="2200">
                <a:latin typeface="Helvetica" charset="0"/>
                <a:ea typeface="ヒラギノ角ゴ ProN W3" charset="0"/>
                <a:cs typeface="Helvetica" charset="0"/>
              </a:rPr>
              <a:t>31 hospitals and 300 clinics across the midwest (Arkansas, Kansas, Missouri and Oklahoma)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endParaRPr lang="en-US" sz="2200">
              <a:latin typeface="Helvetica" charset="0"/>
              <a:ea typeface="ヒラギノ角ゴ ProN W3" charset="0"/>
              <a:cs typeface="Helvetica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en-US" sz="2200">
                <a:latin typeface="Helvetica" charset="0"/>
                <a:ea typeface="ヒラギノ角ゴ ProN W3" charset="0"/>
                <a:cs typeface="Helvetica" charset="0"/>
              </a:rPr>
              <a:t>Each location developed and maintained their own intranet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endParaRPr lang="en-US" sz="2200">
              <a:latin typeface="Helvetica" charset="0"/>
              <a:ea typeface="ヒラギノ角ゴ ProN W3" charset="0"/>
              <a:cs typeface="Helvetica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en-US" sz="2200">
                <a:latin typeface="Helvetica" charset="0"/>
                <a:ea typeface="ヒラギノ角ゴ ProN W3" charset="0"/>
                <a:cs typeface="Helvetica" charset="0"/>
              </a:rPr>
              <a:t>Each intranet used its own technology and support structure</a:t>
            </a:r>
          </a:p>
        </p:txBody>
      </p:sp>
      <p:pic>
        <p:nvPicPr>
          <p:cNvPr id="10244" name="Picture 2" descr="C:\Users\Appnovation\Desktop\angus\design\presentations\resources\merc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1269132"/>
            <a:ext cx="5143500" cy="2374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433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Helvetica Neue"/>
                <a:ea typeface="ヒラギノ角ゴ ProN W3" charset="0"/>
                <a:cs typeface="Helvetica Neue"/>
              </a:rPr>
              <a:t>INTEGRATION POINTS</a:t>
            </a:r>
          </a:p>
        </p:txBody>
      </p:sp>
      <p:pic>
        <p:nvPicPr>
          <p:cNvPr id="25603" name="Picture 4" descr="C:\Users\Appnovation\Desktop\angus\design\presentations\resources\canopyma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86" y="-160734"/>
            <a:ext cx="7768828" cy="679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Oval 2"/>
          <p:cNvSpPr>
            <a:spLocks noChangeArrowheads="1"/>
          </p:cNvSpPr>
          <p:nvPr/>
        </p:nvSpPr>
        <p:spPr bwMode="auto">
          <a:xfrm>
            <a:off x="1857375" y="2678906"/>
            <a:ext cx="1285875" cy="1285875"/>
          </a:xfrm>
          <a:prstGeom prst="ellipse">
            <a:avLst/>
          </a:prstGeom>
          <a:noFill/>
          <a:ln w="25400">
            <a:solidFill>
              <a:srgbClr val="FF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4291" tIns="32146" rIns="64291" bIns="32146"/>
          <a:lstStyle/>
          <a:p>
            <a:endParaRPr lang="en-US"/>
          </a:p>
        </p:txBody>
      </p:sp>
      <p:sp>
        <p:nvSpPr>
          <p:cNvPr id="25605" name="Oval 7"/>
          <p:cNvSpPr>
            <a:spLocks noChangeArrowheads="1"/>
          </p:cNvSpPr>
          <p:nvPr/>
        </p:nvSpPr>
        <p:spPr bwMode="auto">
          <a:xfrm>
            <a:off x="7143750" y="4125516"/>
            <a:ext cx="1285875" cy="1285875"/>
          </a:xfrm>
          <a:prstGeom prst="ellipse">
            <a:avLst/>
          </a:prstGeom>
          <a:noFill/>
          <a:ln w="25400">
            <a:solidFill>
              <a:srgbClr val="FF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4291" tIns="32146" rIns="64291" bIns="3214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04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194</Words>
  <Application>Microsoft Macintosh PowerPoint</Application>
  <PresentationFormat>On-screen Show (4:3)</PresentationFormat>
  <Paragraphs>25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ABOUT MERCY</vt:lpstr>
      <vt:lpstr>MERCY INTRANETS</vt:lpstr>
      <vt:lpstr>INTEGRATION POINTS</vt:lpstr>
    </vt:vector>
  </TitlesOfParts>
  <Company>604 5680313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MERCY</dc:title>
  <dc:creator>Isabel da Costa</dc:creator>
  <cp:lastModifiedBy>Isabel da Costa</cp:lastModifiedBy>
  <cp:revision>1</cp:revision>
  <dcterms:created xsi:type="dcterms:W3CDTF">2013-02-15T17:54:24Z</dcterms:created>
  <dcterms:modified xsi:type="dcterms:W3CDTF">2013-02-15T17:56:29Z</dcterms:modified>
</cp:coreProperties>
</file>